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4fd961cd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4fd961cd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890f2a49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890f2a49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4fd961cd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4fd961cd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890f2a4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890f2a4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890f2a4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890f2a4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890f2a4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890f2a49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890f2a49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890f2a49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890f2a4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890f2a4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890f2a4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890f2a4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890f2a49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890f2a49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890f2a4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890f2a4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890f2a49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890f2a49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4fd961cd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4fd961cd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90f2a49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90f2a49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890f2a49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890f2a49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fd961cd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4fd961cd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890f2a49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890f2a49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890f2a49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890f2a49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890f2a49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890f2a49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890f2a49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890f2a49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jiegu6617/CSCI303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Distracted Driver Detection</a:t>
            </a:r>
            <a:endParaRPr/>
          </a:p>
        </p:txBody>
      </p:sp>
      <p:sp>
        <p:nvSpPr>
          <p:cNvPr id="135" name="Google Shape;135;p13"/>
          <p:cNvSpPr txBox="1"/>
          <p:nvPr>
            <p:ph idx="1" type="subTitle"/>
          </p:nvPr>
        </p:nvSpPr>
        <p:spPr>
          <a:xfrm>
            <a:off x="6338975" y="3543925"/>
            <a:ext cx="22785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Jie Gu (jg6617)</a:t>
            </a:r>
            <a:endParaRPr sz="1500"/>
          </a:p>
          <a:p>
            <a:pPr indent="0" lvl="0" marL="0" rtl="0" algn="l">
              <a:spcBef>
                <a:spcPts val="0"/>
              </a:spcBef>
              <a:spcAft>
                <a:spcPts val="0"/>
              </a:spcAft>
              <a:buNone/>
            </a:pPr>
            <a:r>
              <a:rPr lang="en" sz="1500"/>
              <a:t>Fan Zhang (fz2068)</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5730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Challenges: </a:t>
            </a:r>
            <a:endParaRPr sz="2500"/>
          </a:p>
        </p:txBody>
      </p:sp>
      <p:sp>
        <p:nvSpPr>
          <p:cNvPr id="195" name="Google Shape;195;p22"/>
          <p:cNvSpPr txBox="1"/>
          <p:nvPr>
            <p:ph idx="1" type="body"/>
          </p:nvPr>
        </p:nvSpPr>
        <p:spPr>
          <a:xfrm>
            <a:off x="1819950" y="4540140"/>
            <a:ext cx="5034900" cy="368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sz="1250">
                <a:solidFill>
                  <a:schemeClr val="dk2"/>
                </a:solidFill>
                <a:highlight>
                  <a:schemeClr val="dk1"/>
                </a:highlight>
                <a:latin typeface="Arial"/>
                <a:ea typeface="Arial"/>
                <a:cs typeface="Arial"/>
                <a:sym typeface="Arial"/>
              </a:rPr>
              <a:t>Fig: Sample of image class confusion (i) Taking on the phone (ii) Hair and Makeup</a:t>
            </a:r>
            <a:endParaRPr sz="1500">
              <a:solidFill>
                <a:schemeClr val="dk2"/>
              </a:solidFill>
              <a:highlight>
                <a:schemeClr val="dk1"/>
              </a:highlight>
            </a:endParaRPr>
          </a:p>
        </p:txBody>
      </p:sp>
      <p:pic>
        <p:nvPicPr>
          <p:cNvPr id="196" name="Google Shape;196;p22"/>
          <p:cNvPicPr preferRelativeResize="0"/>
          <p:nvPr/>
        </p:nvPicPr>
        <p:blipFill>
          <a:blip r:embed="rId3">
            <a:alphaModFix/>
          </a:blip>
          <a:stretch>
            <a:fillRect/>
          </a:stretch>
        </p:blipFill>
        <p:spPr>
          <a:xfrm>
            <a:off x="2039992" y="2741008"/>
            <a:ext cx="1926462" cy="1522871"/>
          </a:xfrm>
          <a:prstGeom prst="rect">
            <a:avLst/>
          </a:prstGeom>
          <a:noFill/>
          <a:ln>
            <a:noFill/>
          </a:ln>
        </p:spPr>
      </p:pic>
      <p:pic>
        <p:nvPicPr>
          <p:cNvPr id="197" name="Google Shape;197;p22"/>
          <p:cNvPicPr preferRelativeResize="0"/>
          <p:nvPr/>
        </p:nvPicPr>
        <p:blipFill>
          <a:blip r:embed="rId4">
            <a:alphaModFix/>
          </a:blip>
          <a:stretch>
            <a:fillRect/>
          </a:stretch>
        </p:blipFill>
        <p:spPr>
          <a:xfrm>
            <a:off x="4497271" y="2741000"/>
            <a:ext cx="1996899" cy="1588265"/>
          </a:xfrm>
          <a:prstGeom prst="rect">
            <a:avLst/>
          </a:prstGeom>
          <a:noFill/>
          <a:ln>
            <a:noFill/>
          </a:ln>
        </p:spPr>
      </p:pic>
      <p:sp>
        <p:nvSpPr>
          <p:cNvPr id="198" name="Google Shape;198;p22"/>
          <p:cNvSpPr/>
          <p:nvPr/>
        </p:nvSpPr>
        <p:spPr>
          <a:xfrm>
            <a:off x="4007825" y="1692675"/>
            <a:ext cx="902700" cy="4512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1391650" y="1551525"/>
            <a:ext cx="2275200" cy="733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Problem:</a:t>
            </a:r>
            <a:endParaRPr b="1">
              <a:solidFill>
                <a:schemeClr val="lt1"/>
              </a:solidFill>
            </a:endParaRPr>
          </a:p>
          <a:p>
            <a:pPr indent="0" lvl="0" marL="0" rtl="0" algn="l">
              <a:spcBef>
                <a:spcPts val="0"/>
              </a:spcBef>
              <a:spcAft>
                <a:spcPts val="0"/>
              </a:spcAft>
              <a:buNone/>
            </a:pPr>
            <a:r>
              <a:rPr b="1" lang="en">
                <a:solidFill>
                  <a:schemeClr val="lt1"/>
                </a:solidFill>
              </a:rPr>
              <a:t>Image class c</a:t>
            </a:r>
            <a:r>
              <a:rPr b="1" lang="en">
                <a:solidFill>
                  <a:schemeClr val="lt1"/>
                </a:solidFill>
              </a:rPr>
              <a:t>onfusion</a:t>
            </a:r>
            <a:endParaRPr b="1">
              <a:solidFill>
                <a:schemeClr val="lt1"/>
              </a:solidFill>
            </a:endParaRPr>
          </a:p>
        </p:txBody>
      </p:sp>
      <p:sp>
        <p:nvSpPr>
          <p:cNvPr id="200" name="Google Shape;200;p22"/>
          <p:cNvSpPr/>
          <p:nvPr/>
        </p:nvSpPr>
        <p:spPr>
          <a:xfrm>
            <a:off x="5251513" y="1551525"/>
            <a:ext cx="20478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Solution:</a:t>
            </a:r>
            <a:endParaRPr b="1">
              <a:solidFill>
                <a:schemeClr val="lt1"/>
              </a:solidFill>
            </a:endParaRPr>
          </a:p>
          <a:p>
            <a:pPr indent="0" lvl="0" marL="0" rtl="0" algn="l">
              <a:spcBef>
                <a:spcPts val="0"/>
              </a:spcBef>
              <a:spcAft>
                <a:spcPts val="0"/>
              </a:spcAft>
              <a:buNone/>
            </a:pPr>
            <a:r>
              <a:rPr b="1" lang="en">
                <a:solidFill>
                  <a:schemeClr val="lt1"/>
                </a:solidFill>
              </a:rPr>
              <a:t>Image augmentation</a:t>
            </a:r>
            <a:endParaRPr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979700" y="2071800"/>
            <a:ext cx="51846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Approaches</a:t>
            </a:r>
            <a:endParaRPr sz="3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41475" y="606675"/>
            <a:ext cx="7038900" cy="69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Approaches</a:t>
            </a:r>
            <a:endParaRPr sz="2700"/>
          </a:p>
        </p:txBody>
      </p:sp>
      <p:sp>
        <p:nvSpPr>
          <p:cNvPr id="211" name="Google Shape;211;p24"/>
          <p:cNvSpPr/>
          <p:nvPr/>
        </p:nvSpPr>
        <p:spPr>
          <a:xfrm>
            <a:off x="313675" y="2784650"/>
            <a:ext cx="1683000" cy="6933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Baseline model:</a:t>
            </a:r>
            <a:endParaRPr>
              <a:solidFill>
                <a:schemeClr val="lt1"/>
              </a:solidFill>
            </a:endParaRPr>
          </a:p>
          <a:p>
            <a:pPr indent="0" lvl="0" marL="0" rtl="0" algn="l">
              <a:spcBef>
                <a:spcPts val="0"/>
              </a:spcBef>
              <a:spcAft>
                <a:spcPts val="0"/>
              </a:spcAft>
              <a:buNone/>
            </a:pPr>
            <a:r>
              <a:rPr lang="en">
                <a:solidFill>
                  <a:schemeClr val="lt1"/>
                </a:solidFill>
              </a:rPr>
              <a:t>simple cnn model</a:t>
            </a:r>
            <a:endParaRPr>
              <a:solidFill>
                <a:schemeClr val="lt1"/>
              </a:solidFill>
            </a:endParaRPr>
          </a:p>
        </p:txBody>
      </p:sp>
      <p:sp>
        <p:nvSpPr>
          <p:cNvPr id="212" name="Google Shape;212;p24"/>
          <p:cNvSpPr/>
          <p:nvPr/>
        </p:nvSpPr>
        <p:spPr>
          <a:xfrm>
            <a:off x="2515925" y="2784650"/>
            <a:ext cx="1297500" cy="6933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Transfer learning</a:t>
            </a:r>
            <a:endParaRPr>
              <a:solidFill>
                <a:schemeClr val="lt1"/>
              </a:solidFill>
            </a:endParaRPr>
          </a:p>
        </p:txBody>
      </p:sp>
      <p:sp>
        <p:nvSpPr>
          <p:cNvPr id="213" name="Google Shape;213;p24"/>
          <p:cNvSpPr/>
          <p:nvPr/>
        </p:nvSpPr>
        <p:spPr>
          <a:xfrm>
            <a:off x="4436125" y="2784650"/>
            <a:ext cx="1613400" cy="6933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Add e</a:t>
            </a:r>
            <a:r>
              <a:rPr lang="en">
                <a:solidFill>
                  <a:schemeClr val="lt1"/>
                </a:solidFill>
              </a:rPr>
              <a:t>xtra layers</a:t>
            </a:r>
            <a:endParaRPr>
              <a:solidFill>
                <a:schemeClr val="lt1"/>
              </a:solidFill>
            </a:endParaRPr>
          </a:p>
        </p:txBody>
      </p:sp>
      <p:sp>
        <p:nvSpPr>
          <p:cNvPr id="214" name="Google Shape;214;p24"/>
          <p:cNvSpPr/>
          <p:nvPr/>
        </p:nvSpPr>
        <p:spPr>
          <a:xfrm>
            <a:off x="6804225" y="2784650"/>
            <a:ext cx="1527000" cy="6933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Find best model</a:t>
            </a:r>
            <a:endParaRPr>
              <a:solidFill>
                <a:schemeClr val="lt1"/>
              </a:solidFill>
            </a:endParaRPr>
          </a:p>
        </p:txBody>
      </p:sp>
      <p:sp>
        <p:nvSpPr>
          <p:cNvPr id="215" name="Google Shape;215;p24"/>
          <p:cNvSpPr/>
          <p:nvPr/>
        </p:nvSpPr>
        <p:spPr>
          <a:xfrm>
            <a:off x="2082300" y="2999600"/>
            <a:ext cx="348000" cy="2634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1574550" y="4051525"/>
            <a:ext cx="13635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a:t>
            </a:r>
            <a:r>
              <a:rPr lang="en">
                <a:solidFill>
                  <a:schemeClr val="lt1"/>
                </a:solidFill>
              </a:rPr>
              <a:t>dd image augmentation</a:t>
            </a:r>
            <a:endParaRPr>
              <a:solidFill>
                <a:schemeClr val="lt1"/>
              </a:solidFill>
            </a:endParaRPr>
          </a:p>
        </p:txBody>
      </p:sp>
      <p:sp>
        <p:nvSpPr>
          <p:cNvPr id="217" name="Google Shape;217;p24"/>
          <p:cNvSpPr/>
          <p:nvPr/>
        </p:nvSpPr>
        <p:spPr>
          <a:xfrm rot="-5400000">
            <a:off x="1988250" y="3577400"/>
            <a:ext cx="536100" cy="210600"/>
          </a:xfrm>
          <a:prstGeom prst="stripedRightArrow">
            <a:avLst>
              <a:gd fmla="val 50000" name="adj1"/>
              <a:gd fmla="val 50000" name="adj2"/>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3950775" y="2999600"/>
            <a:ext cx="348000" cy="2634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rot="5400000">
            <a:off x="3880275" y="2522850"/>
            <a:ext cx="489000" cy="210600"/>
          </a:xfrm>
          <a:prstGeom prst="stripedRightArrow">
            <a:avLst>
              <a:gd fmla="val 50000" name="adj1"/>
              <a:gd fmla="val 50000" name="adj2"/>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3361275" y="1523200"/>
            <a:ext cx="15270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Determine  trainable layers</a:t>
            </a:r>
            <a:endParaRPr>
              <a:solidFill>
                <a:schemeClr val="lt1"/>
              </a:solidFill>
            </a:endParaRPr>
          </a:p>
        </p:txBody>
      </p:sp>
      <p:sp>
        <p:nvSpPr>
          <p:cNvPr id="221" name="Google Shape;221;p24"/>
          <p:cNvSpPr/>
          <p:nvPr/>
        </p:nvSpPr>
        <p:spPr>
          <a:xfrm>
            <a:off x="6252875" y="2999600"/>
            <a:ext cx="348000" cy="2634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rot="5400000">
            <a:off x="6135350" y="2474700"/>
            <a:ext cx="489000" cy="210600"/>
          </a:xfrm>
          <a:prstGeom prst="stripedRightArrow">
            <a:avLst>
              <a:gd fmla="val 50000" name="adj1"/>
              <a:gd fmla="val 50000" name="adj2"/>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5831150" y="1450988"/>
            <a:ext cx="10974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Choose optimizer</a:t>
            </a:r>
            <a:endParaRPr>
              <a:solidFill>
                <a:schemeClr val="lt1"/>
              </a:solidFill>
            </a:endParaRPr>
          </a:p>
        </p:txBody>
      </p:sp>
      <p:sp>
        <p:nvSpPr>
          <p:cNvPr id="224" name="Google Shape;224;p24"/>
          <p:cNvSpPr/>
          <p:nvPr/>
        </p:nvSpPr>
        <p:spPr>
          <a:xfrm>
            <a:off x="5698100" y="3987625"/>
            <a:ext cx="13635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Try various </a:t>
            </a:r>
            <a:endParaRPr>
              <a:solidFill>
                <a:schemeClr val="lt1"/>
              </a:solidFill>
            </a:endParaRPr>
          </a:p>
          <a:p>
            <a:pPr indent="0" lvl="0" marL="0" rtl="0" algn="l">
              <a:spcBef>
                <a:spcPts val="0"/>
              </a:spcBef>
              <a:spcAft>
                <a:spcPts val="0"/>
              </a:spcAft>
              <a:buNone/>
            </a:pPr>
            <a:r>
              <a:rPr lang="en">
                <a:solidFill>
                  <a:schemeClr val="lt1"/>
                </a:solidFill>
              </a:rPr>
              <a:t>architectures</a:t>
            </a:r>
            <a:endParaRPr>
              <a:solidFill>
                <a:schemeClr val="lt1"/>
              </a:solidFill>
            </a:endParaRPr>
          </a:p>
        </p:txBody>
      </p:sp>
      <p:sp>
        <p:nvSpPr>
          <p:cNvPr id="225" name="Google Shape;225;p24"/>
          <p:cNvSpPr/>
          <p:nvPr/>
        </p:nvSpPr>
        <p:spPr>
          <a:xfrm rot="-5400000">
            <a:off x="6111800" y="3513500"/>
            <a:ext cx="536100" cy="210600"/>
          </a:xfrm>
          <a:prstGeom prst="stripedRightArrow">
            <a:avLst>
              <a:gd fmla="val 50000" name="adj1"/>
              <a:gd fmla="val 50000" name="adj2"/>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0" y="-86975"/>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Solution Diagram: Xception</a:t>
            </a:r>
            <a:endParaRPr sz="2500"/>
          </a:p>
        </p:txBody>
      </p:sp>
      <p:pic>
        <p:nvPicPr>
          <p:cNvPr id="231" name="Google Shape;231;p25"/>
          <p:cNvPicPr preferRelativeResize="0"/>
          <p:nvPr/>
        </p:nvPicPr>
        <p:blipFill>
          <a:blip r:embed="rId3">
            <a:alphaModFix/>
          </a:blip>
          <a:stretch>
            <a:fillRect/>
          </a:stretch>
        </p:blipFill>
        <p:spPr>
          <a:xfrm>
            <a:off x="152688" y="906550"/>
            <a:ext cx="6602328" cy="4062976"/>
          </a:xfrm>
          <a:prstGeom prst="rect">
            <a:avLst/>
          </a:prstGeom>
          <a:noFill/>
          <a:ln>
            <a:noFill/>
          </a:ln>
        </p:spPr>
      </p:pic>
      <p:sp>
        <p:nvSpPr>
          <p:cNvPr id="232" name="Google Shape;232;p25"/>
          <p:cNvSpPr txBox="1"/>
          <p:nvPr/>
        </p:nvSpPr>
        <p:spPr>
          <a:xfrm>
            <a:off x="6994650" y="3276325"/>
            <a:ext cx="183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Reference: https://openaccess.thecvf.com/content_cvpr_2017/papers/Chollet_Xception_Deep_Learning_CVPR_2017_paper.pdf</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103250" y="52750"/>
            <a:ext cx="4182900" cy="97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I</a:t>
            </a:r>
            <a:r>
              <a:rPr lang="en" sz="2500"/>
              <a:t>mplementation</a:t>
            </a:r>
            <a:r>
              <a:rPr lang="en" sz="2500"/>
              <a:t> Details</a:t>
            </a:r>
            <a:endParaRPr sz="2500"/>
          </a:p>
        </p:txBody>
      </p:sp>
      <p:sp>
        <p:nvSpPr>
          <p:cNvPr id="238" name="Google Shape;238;p26"/>
          <p:cNvSpPr/>
          <p:nvPr/>
        </p:nvSpPr>
        <p:spPr>
          <a:xfrm>
            <a:off x="173925" y="832400"/>
            <a:ext cx="1664700" cy="9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Training Data:</a:t>
            </a:r>
            <a:endParaRPr/>
          </a:p>
          <a:p>
            <a:pPr indent="0" lvl="0" marL="0" rtl="0" algn="l">
              <a:spcBef>
                <a:spcPts val="0"/>
              </a:spcBef>
              <a:spcAft>
                <a:spcPts val="0"/>
              </a:spcAft>
              <a:buNone/>
            </a:pPr>
            <a:r>
              <a:rPr lang="en"/>
              <a:t>State Farm Distracted Driver Detection (Kaggle)</a:t>
            </a:r>
            <a:endParaRPr/>
          </a:p>
        </p:txBody>
      </p:sp>
      <p:sp>
        <p:nvSpPr>
          <p:cNvPr id="239" name="Google Shape;239;p26"/>
          <p:cNvSpPr/>
          <p:nvPr/>
        </p:nvSpPr>
        <p:spPr>
          <a:xfrm>
            <a:off x="2744063" y="2280475"/>
            <a:ext cx="1782900" cy="88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Xception</a:t>
            </a:r>
            <a:endParaRPr/>
          </a:p>
        </p:txBody>
      </p:sp>
      <p:sp>
        <p:nvSpPr>
          <p:cNvPr id="240" name="Google Shape;240;p26"/>
          <p:cNvSpPr/>
          <p:nvPr/>
        </p:nvSpPr>
        <p:spPr>
          <a:xfrm>
            <a:off x="2595050" y="832400"/>
            <a:ext cx="1953600" cy="91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Augmentation:</a:t>
            </a:r>
            <a:endParaRPr/>
          </a:p>
          <a:p>
            <a:pPr indent="0" lvl="0" marL="0" rtl="0" algn="l">
              <a:spcBef>
                <a:spcPts val="0"/>
              </a:spcBef>
              <a:spcAft>
                <a:spcPts val="0"/>
              </a:spcAft>
              <a:buNone/>
            </a:pPr>
            <a:r>
              <a:rPr lang="en"/>
              <a:t>(Rotation,Brightness,Cutout)</a:t>
            </a:r>
            <a:endParaRPr/>
          </a:p>
        </p:txBody>
      </p:sp>
      <p:sp>
        <p:nvSpPr>
          <p:cNvPr id="241" name="Google Shape;241;p26"/>
          <p:cNvSpPr/>
          <p:nvPr/>
        </p:nvSpPr>
        <p:spPr>
          <a:xfrm>
            <a:off x="5889000" y="876500"/>
            <a:ext cx="1664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Pretrained Data:</a:t>
            </a:r>
            <a:endParaRPr/>
          </a:p>
          <a:p>
            <a:pPr indent="0" lvl="0" marL="0" rtl="0" algn="l">
              <a:spcBef>
                <a:spcPts val="0"/>
              </a:spcBef>
              <a:spcAft>
                <a:spcPts val="0"/>
              </a:spcAft>
              <a:buNone/>
            </a:pPr>
            <a:r>
              <a:rPr lang="en"/>
              <a:t>Imagenet</a:t>
            </a:r>
            <a:endParaRPr/>
          </a:p>
        </p:txBody>
      </p:sp>
      <p:sp>
        <p:nvSpPr>
          <p:cNvPr id="242" name="Google Shape;242;p26"/>
          <p:cNvSpPr/>
          <p:nvPr/>
        </p:nvSpPr>
        <p:spPr>
          <a:xfrm>
            <a:off x="5934025" y="2250489"/>
            <a:ext cx="1731600" cy="88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GPU: P100</a:t>
            </a:r>
            <a:endParaRPr/>
          </a:p>
        </p:txBody>
      </p:sp>
      <p:sp>
        <p:nvSpPr>
          <p:cNvPr id="243" name="Google Shape;243;p26"/>
          <p:cNvSpPr txBox="1"/>
          <p:nvPr/>
        </p:nvSpPr>
        <p:spPr>
          <a:xfrm>
            <a:off x="506263" y="3163675"/>
            <a:ext cx="18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Single Input Example</a:t>
            </a:r>
            <a:endParaRPr>
              <a:solidFill>
                <a:schemeClr val="lt1"/>
              </a:solidFill>
              <a:latin typeface="Lato"/>
              <a:ea typeface="Lato"/>
              <a:cs typeface="Lato"/>
              <a:sym typeface="Lato"/>
            </a:endParaRPr>
          </a:p>
        </p:txBody>
      </p:sp>
      <p:pic>
        <p:nvPicPr>
          <p:cNvPr id="244" name="Google Shape;244;p26"/>
          <p:cNvPicPr preferRelativeResize="0"/>
          <p:nvPr/>
        </p:nvPicPr>
        <p:blipFill>
          <a:blip r:embed="rId3">
            <a:alphaModFix/>
          </a:blip>
          <a:stretch>
            <a:fillRect/>
          </a:stretch>
        </p:blipFill>
        <p:spPr>
          <a:xfrm>
            <a:off x="4846825" y="3632300"/>
            <a:ext cx="1731600" cy="1345104"/>
          </a:xfrm>
          <a:prstGeom prst="rect">
            <a:avLst/>
          </a:prstGeom>
          <a:noFill/>
          <a:ln>
            <a:noFill/>
          </a:ln>
        </p:spPr>
      </p:pic>
      <p:pic>
        <p:nvPicPr>
          <p:cNvPr id="245" name="Google Shape;245;p26"/>
          <p:cNvPicPr preferRelativeResize="0"/>
          <p:nvPr/>
        </p:nvPicPr>
        <p:blipFill>
          <a:blip r:embed="rId4">
            <a:alphaModFix/>
          </a:blip>
          <a:stretch>
            <a:fillRect/>
          </a:stretch>
        </p:blipFill>
        <p:spPr>
          <a:xfrm>
            <a:off x="546563" y="3663275"/>
            <a:ext cx="1782976" cy="1323026"/>
          </a:xfrm>
          <a:prstGeom prst="rect">
            <a:avLst/>
          </a:prstGeom>
          <a:noFill/>
          <a:ln>
            <a:noFill/>
          </a:ln>
        </p:spPr>
      </p:pic>
      <p:sp>
        <p:nvSpPr>
          <p:cNvPr id="246" name="Google Shape;246;p26"/>
          <p:cNvSpPr txBox="1"/>
          <p:nvPr/>
        </p:nvSpPr>
        <p:spPr>
          <a:xfrm>
            <a:off x="4756775" y="3182900"/>
            <a:ext cx="23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SIngle Output Example</a:t>
            </a:r>
            <a:endParaRPr>
              <a:solidFill>
                <a:schemeClr val="lt1"/>
              </a:solidFill>
              <a:latin typeface="Lato"/>
              <a:ea typeface="Lato"/>
              <a:cs typeface="Lato"/>
              <a:sym typeface="Lato"/>
            </a:endParaRPr>
          </a:p>
        </p:txBody>
      </p:sp>
      <p:cxnSp>
        <p:nvCxnSpPr>
          <p:cNvPr id="247" name="Google Shape;247;p26"/>
          <p:cNvCxnSpPr/>
          <p:nvPr/>
        </p:nvCxnSpPr>
        <p:spPr>
          <a:xfrm>
            <a:off x="4572000" y="2722075"/>
            <a:ext cx="1317000" cy="0"/>
          </a:xfrm>
          <a:prstGeom prst="straightConnector1">
            <a:avLst/>
          </a:prstGeom>
          <a:noFill/>
          <a:ln cap="flat" cmpd="sng" w="28575">
            <a:solidFill>
              <a:schemeClr val="dk2"/>
            </a:solidFill>
            <a:prstDash val="solid"/>
            <a:round/>
            <a:headEnd len="med" w="med" type="none"/>
            <a:tailEnd len="med" w="med" type="triangle"/>
          </a:ln>
        </p:spPr>
      </p:cxnSp>
      <p:cxnSp>
        <p:nvCxnSpPr>
          <p:cNvPr id="248" name="Google Shape;248;p26"/>
          <p:cNvCxnSpPr/>
          <p:nvPr/>
        </p:nvCxnSpPr>
        <p:spPr>
          <a:xfrm flipH="1" rot="10800000">
            <a:off x="2369863" y="3163675"/>
            <a:ext cx="1305900" cy="1166700"/>
          </a:xfrm>
          <a:prstGeom prst="straightConnector1">
            <a:avLst/>
          </a:prstGeom>
          <a:noFill/>
          <a:ln cap="flat" cmpd="sng" w="28575">
            <a:solidFill>
              <a:srgbClr val="3C78D8"/>
            </a:solidFill>
            <a:prstDash val="solid"/>
            <a:round/>
            <a:headEnd len="med" w="med" type="none"/>
            <a:tailEnd len="med" w="med" type="triangle"/>
          </a:ln>
        </p:spPr>
      </p:cxnSp>
      <p:cxnSp>
        <p:nvCxnSpPr>
          <p:cNvPr id="249" name="Google Shape;249;p26"/>
          <p:cNvCxnSpPr>
            <a:stCxn id="239" idx="2"/>
            <a:endCxn id="244" idx="1"/>
          </p:cNvCxnSpPr>
          <p:nvPr/>
        </p:nvCxnSpPr>
        <p:spPr>
          <a:xfrm>
            <a:off x="3635513" y="3163675"/>
            <a:ext cx="1211400" cy="1141200"/>
          </a:xfrm>
          <a:prstGeom prst="straightConnector1">
            <a:avLst/>
          </a:prstGeom>
          <a:noFill/>
          <a:ln cap="flat" cmpd="sng" w="28575">
            <a:solidFill>
              <a:srgbClr val="3C78D8"/>
            </a:solidFill>
            <a:prstDash val="solid"/>
            <a:round/>
            <a:headEnd len="med" w="med" type="none"/>
            <a:tailEnd len="med" w="med" type="triangle"/>
          </a:ln>
        </p:spPr>
      </p:cxnSp>
      <p:cxnSp>
        <p:nvCxnSpPr>
          <p:cNvPr id="250" name="Google Shape;250;p26"/>
          <p:cNvCxnSpPr>
            <a:stCxn id="238" idx="3"/>
            <a:endCxn id="240" idx="1"/>
          </p:cNvCxnSpPr>
          <p:nvPr/>
        </p:nvCxnSpPr>
        <p:spPr>
          <a:xfrm>
            <a:off x="1838625" y="1292150"/>
            <a:ext cx="756300" cy="0"/>
          </a:xfrm>
          <a:prstGeom prst="straightConnector1">
            <a:avLst/>
          </a:prstGeom>
          <a:noFill/>
          <a:ln cap="flat" cmpd="sng" w="28575">
            <a:solidFill>
              <a:schemeClr val="dk2"/>
            </a:solidFill>
            <a:prstDash val="solid"/>
            <a:round/>
            <a:headEnd len="med" w="med" type="none"/>
            <a:tailEnd len="med" w="med" type="triangle"/>
          </a:ln>
        </p:spPr>
      </p:cxnSp>
      <p:cxnSp>
        <p:nvCxnSpPr>
          <p:cNvPr id="251" name="Google Shape;251;p26"/>
          <p:cNvCxnSpPr/>
          <p:nvPr/>
        </p:nvCxnSpPr>
        <p:spPr>
          <a:xfrm flipH="1">
            <a:off x="3569450" y="1751900"/>
            <a:ext cx="4800" cy="572700"/>
          </a:xfrm>
          <a:prstGeom prst="straightConnector1">
            <a:avLst/>
          </a:prstGeom>
          <a:noFill/>
          <a:ln cap="flat" cmpd="sng" w="28575">
            <a:solidFill>
              <a:schemeClr val="dk2"/>
            </a:solidFill>
            <a:prstDash val="solid"/>
            <a:round/>
            <a:headEnd len="med" w="med" type="none"/>
            <a:tailEnd len="med" w="med" type="triangle"/>
          </a:ln>
        </p:spPr>
      </p:cxnSp>
      <p:sp>
        <p:nvSpPr>
          <p:cNvPr id="252" name="Google Shape;252;p26"/>
          <p:cNvSpPr txBox="1"/>
          <p:nvPr/>
        </p:nvSpPr>
        <p:spPr>
          <a:xfrm>
            <a:off x="1975400" y="1681875"/>
            <a:ext cx="15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Transfer Learning: Fine Tuning</a:t>
            </a:r>
            <a:endParaRPr>
              <a:solidFill>
                <a:schemeClr val="lt1"/>
              </a:solidFill>
              <a:latin typeface="Lato"/>
              <a:ea typeface="Lato"/>
              <a:cs typeface="Lato"/>
              <a:sym typeface="Lato"/>
            </a:endParaRPr>
          </a:p>
        </p:txBody>
      </p:sp>
      <p:cxnSp>
        <p:nvCxnSpPr>
          <p:cNvPr id="253" name="Google Shape;253;p26"/>
          <p:cNvCxnSpPr>
            <a:stCxn id="241" idx="2"/>
          </p:cNvCxnSpPr>
          <p:nvPr/>
        </p:nvCxnSpPr>
        <p:spPr>
          <a:xfrm flipH="1">
            <a:off x="3640350" y="1707800"/>
            <a:ext cx="3081000" cy="565800"/>
          </a:xfrm>
          <a:prstGeom prst="straightConnector1">
            <a:avLst/>
          </a:prstGeom>
          <a:noFill/>
          <a:ln cap="flat" cmpd="sng" w="28575">
            <a:solidFill>
              <a:schemeClr val="dk2"/>
            </a:solidFill>
            <a:prstDash val="solid"/>
            <a:round/>
            <a:headEnd len="med" w="med" type="none"/>
            <a:tailEnd len="med" w="med" type="triangle"/>
          </a:ln>
        </p:spPr>
      </p:cxnSp>
      <p:sp>
        <p:nvSpPr>
          <p:cNvPr id="254" name="Google Shape;254;p26"/>
          <p:cNvSpPr txBox="1"/>
          <p:nvPr/>
        </p:nvSpPr>
        <p:spPr>
          <a:xfrm>
            <a:off x="4749024" y="1105800"/>
            <a:ext cx="93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Transfer Learning:  Pretrain</a:t>
            </a:r>
            <a:endParaRPr>
              <a:solidFill>
                <a:schemeClr val="lt1"/>
              </a:solidFill>
              <a:latin typeface="Lato"/>
              <a:ea typeface="Lato"/>
              <a:cs typeface="Lato"/>
              <a:sym typeface="Lato"/>
            </a:endParaRPr>
          </a:p>
        </p:txBody>
      </p:sp>
      <p:cxnSp>
        <p:nvCxnSpPr>
          <p:cNvPr id="255" name="Google Shape;255;p26"/>
          <p:cNvCxnSpPr>
            <a:endCxn id="256" idx="1"/>
          </p:cNvCxnSpPr>
          <p:nvPr/>
        </p:nvCxnSpPr>
        <p:spPr>
          <a:xfrm flipH="1" rot="10800000">
            <a:off x="6629725" y="4317900"/>
            <a:ext cx="1035900" cy="13800"/>
          </a:xfrm>
          <a:prstGeom prst="straightConnector1">
            <a:avLst/>
          </a:prstGeom>
          <a:noFill/>
          <a:ln cap="flat" cmpd="sng" w="28575">
            <a:solidFill>
              <a:srgbClr val="3C78D8"/>
            </a:solidFill>
            <a:prstDash val="solid"/>
            <a:round/>
            <a:headEnd len="med" w="med" type="none"/>
            <a:tailEnd len="med" w="med" type="triangle"/>
          </a:ln>
        </p:spPr>
      </p:cxnSp>
      <p:sp>
        <p:nvSpPr>
          <p:cNvPr id="256" name="Google Shape;256;p26"/>
          <p:cNvSpPr/>
          <p:nvPr/>
        </p:nvSpPr>
        <p:spPr>
          <a:xfrm>
            <a:off x="7665625" y="3828600"/>
            <a:ext cx="1317000" cy="97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Save to Cloud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177825" y="114875"/>
            <a:ext cx="3922200" cy="742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Demo</a:t>
            </a:r>
            <a:endParaRPr sz="2500"/>
          </a:p>
        </p:txBody>
      </p:sp>
      <p:pic>
        <p:nvPicPr>
          <p:cNvPr id="262" name="Google Shape;262;p27"/>
          <p:cNvPicPr preferRelativeResize="0"/>
          <p:nvPr/>
        </p:nvPicPr>
        <p:blipFill>
          <a:blip r:embed="rId3">
            <a:alphaModFix/>
          </a:blip>
          <a:stretch>
            <a:fillRect/>
          </a:stretch>
        </p:blipFill>
        <p:spPr>
          <a:xfrm>
            <a:off x="177825" y="1208550"/>
            <a:ext cx="4225176" cy="3288900"/>
          </a:xfrm>
          <a:prstGeom prst="rect">
            <a:avLst/>
          </a:prstGeom>
          <a:noFill/>
          <a:ln>
            <a:noFill/>
          </a:ln>
        </p:spPr>
      </p:pic>
      <p:pic>
        <p:nvPicPr>
          <p:cNvPr id="263" name="Google Shape;263;p27"/>
          <p:cNvPicPr preferRelativeResize="0"/>
          <p:nvPr/>
        </p:nvPicPr>
        <p:blipFill>
          <a:blip r:embed="rId4">
            <a:alphaModFix/>
          </a:blip>
          <a:stretch>
            <a:fillRect/>
          </a:stretch>
        </p:blipFill>
        <p:spPr>
          <a:xfrm>
            <a:off x="4928125" y="839250"/>
            <a:ext cx="3922200" cy="402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type="title"/>
          </p:nvPr>
        </p:nvSpPr>
        <p:spPr>
          <a:xfrm>
            <a:off x="62150" y="99400"/>
            <a:ext cx="60132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Evaluation: Model Comparison</a:t>
            </a:r>
            <a:endParaRPr/>
          </a:p>
        </p:txBody>
      </p:sp>
      <p:pic>
        <p:nvPicPr>
          <p:cNvPr id="269" name="Google Shape;269;p28"/>
          <p:cNvPicPr preferRelativeResize="0"/>
          <p:nvPr/>
        </p:nvPicPr>
        <p:blipFill>
          <a:blip r:embed="rId3">
            <a:alphaModFix/>
          </a:blip>
          <a:stretch>
            <a:fillRect/>
          </a:stretch>
        </p:blipFill>
        <p:spPr>
          <a:xfrm>
            <a:off x="245825" y="1475050"/>
            <a:ext cx="4095125" cy="2711826"/>
          </a:xfrm>
          <a:prstGeom prst="rect">
            <a:avLst/>
          </a:prstGeom>
          <a:noFill/>
          <a:ln>
            <a:noFill/>
          </a:ln>
        </p:spPr>
      </p:pic>
      <p:pic>
        <p:nvPicPr>
          <p:cNvPr id="270" name="Google Shape;270;p28"/>
          <p:cNvPicPr preferRelativeResize="0"/>
          <p:nvPr/>
        </p:nvPicPr>
        <p:blipFill>
          <a:blip r:embed="rId4">
            <a:alphaModFix/>
          </a:blip>
          <a:stretch>
            <a:fillRect/>
          </a:stretch>
        </p:blipFill>
        <p:spPr>
          <a:xfrm>
            <a:off x="4790450" y="1475050"/>
            <a:ext cx="4028647" cy="271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103275" y="102450"/>
            <a:ext cx="55746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Evaluation: GPU Comparison</a:t>
            </a:r>
            <a:endParaRPr/>
          </a:p>
        </p:txBody>
      </p:sp>
      <p:pic>
        <p:nvPicPr>
          <p:cNvPr id="276" name="Google Shape;276;p29"/>
          <p:cNvPicPr preferRelativeResize="0"/>
          <p:nvPr/>
        </p:nvPicPr>
        <p:blipFill>
          <a:blip r:embed="rId3">
            <a:alphaModFix/>
          </a:blip>
          <a:stretch>
            <a:fillRect/>
          </a:stretch>
        </p:blipFill>
        <p:spPr>
          <a:xfrm>
            <a:off x="4796575" y="1330175"/>
            <a:ext cx="3886200" cy="2880359"/>
          </a:xfrm>
          <a:prstGeom prst="rect">
            <a:avLst/>
          </a:prstGeom>
          <a:noFill/>
          <a:ln>
            <a:noFill/>
          </a:ln>
        </p:spPr>
      </p:pic>
      <p:pic>
        <p:nvPicPr>
          <p:cNvPr id="277" name="Google Shape;277;p29"/>
          <p:cNvPicPr preferRelativeResize="0"/>
          <p:nvPr/>
        </p:nvPicPr>
        <p:blipFill>
          <a:blip r:embed="rId4">
            <a:alphaModFix/>
          </a:blip>
          <a:stretch>
            <a:fillRect/>
          </a:stretch>
        </p:blipFill>
        <p:spPr>
          <a:xfrm>
            <a:off x="239350" y="1329000"/>
            <a:ext cx="3917129" cy="2882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128125" y="214250"/>
            <a:ext cx="4245000" cy="79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Evaluation: Xception </a:t>
            </a:r>
            <a:endParaRPr/>
          </a:p>
        </p:txBody>
      </p:sp>
      <p:pic>
        <p:nvPicPr>
          <p:cNvPr id="283" name="Google Shape;283;p30"/>
          <p:cNvPicPr preferRelativeResize="0"/>
          <p:nvPr/>
        </p:nvPicPr>
        <p:blipFill>
          <a:blip r:embed="rId3">
            <a:alphaModFix/>
          </a:blip>
          <a:stretch>
            <a:fillRect/>
          </a:stretch>
        </p:blipFill>
        <p:spPr>
          <a:xfrm>
            <a:off x="1171175" y="1006250"/>
            <a:ext cx="7044619" cy="383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90825" y="-71500"/>
            <a:ext cx="80097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Evaluation: Accuracy on Different Labels</a:t>
            </a:r>
            <a:endParaRPr sz="2200"/>
          </a:p>
        </p:txBody>
      </p:sp>
      <p:pic>
        <p:nvPicPr>
          <p:cNvPr id="289" name="Google Shape;289;p31"/>
          <p:cNvPicPr preferRelativeResize="0"/>
          <p:nvPr/>
        </p:nvPicPr>
        <p:blipFill>
          <a:blip r:embed="rId3">
            <a:alphaModFix/>
          </a:blip>
          <a:stretch>
            <a:fillRect/>
          </a:stretch>
        </p:blipFill>
        <p:spPr>
          <a:xfrm>
            <a:off x="306175" y="819425"/>
            <a:ext cx="3793725" cy="4063024"/>
          </a:xfrm>
          <a:prstGeom prst="rect">
            <a:avLst/>
          </a:prstGeom>
          <a:noFill/>
          <a:ln>
            <a:noFill/>
          </a:ln>
        </p:spPr>
      </p:pic>
      <p:pic>
        <p:nvPicPr>
          <p:cNvPr id="290" name="Google Shape;290;p31"/>
          <p:cNvPicPr preferRelativeResize="0"/>
          <p:nvPr/>
        </p:nvPicPr>
        <p:blipFill>
          <a:blip r:embed="rId4">
            <a:alphaModFix/>
          </a:blip>
          <a:stretch>
            <a:fillRect/>
          </a:stretch>
        </p:blipFill>
        <p:spPr>
          <a:xfrm>
            <a:off x="4572000" y="1738825"/>
            <a:ext cx="4171800" cy="3143625"/>
          </a:xfrm>
          <a:prstGeom prst="rect">
            <a:avLst/>
          </a:prstGeom>
          <a:noFill/>
          <a:ln>
            <a:noFill/>
          </a:ln>
        </p:spPr>
      </p:pic>
      <p:sp>
        <p:nvSpPr>
          <p:cNvPr id="291" name="Google Shape;291;p31"/>
          <p:cNvSpPr txBox="1"/>
          <p:nvPr/>
        </p:nvSpPr>
        <p:spPr>
          <a:xfrm>
            <a:off x="5111100" y="993925"/>
            <a:ext cx="30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Misclassification Example</a:t>
            </a:r>
            <a:endParaRPr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51846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Executive Summary</a:t>
            </a: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177750" y="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Conclusion</a:t>
            </a:r>
            <a:endParaRPr sz="2500"/>
          </a:p>
        </p:txBody>
      </p:sp>
      <p:sp>
        <p:nvSpPr>
          <p:cNvPr id="297" name="Google Shape;297;p32"/>
          <p:cNvSpPr txBox="1"/>
          <p:nvPr/>
        </p:nvSpPr>
        <p:spPr>
          <a:xfrm>
            <a:off x="832400" y="1229975"/>
            <a:ext cx="6808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Pretrained Xception Model on Imagenet is the ideal model for </a:t>
            </a:r>
            <a:r>
              <a:rPr lang="en">
                <a:solidFill>
                  <a:schemeClr val="lt1"/>
                </a:solidFill>
                <a:latin typeface="Lato"/>
                <a:ea typeface="Lato"/>
                <a:cs typeface="Lato"/>
                <a:sym typeface="Lato"/>
              </a:rPr>
              <a:t>State Farm Distracted Driver Detection  Data based on  the accuracy and runtime performance.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Although the size of our training data is small,  data augmentation can help avoid the problem of overfitting.</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P100 GPU is the best choice for our model based on the price and runtime.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Although overall performance of the model is good,  the model cannot work well on some labels like ‘talking to passengers’.  More research can be done on how to distinguish between two similar pictures with different labels.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Another improvement can be done is that maybe we can find an Xception Model pretrained on data similar to State Farm Distracted Driver Detection  Data.</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2278500" y="1680275"/>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for listening!</a:t>
            </a:r>
            <a:endParaRPr/>
          </a:p>
        </p:txBody>
      </p:sp>
      <p:sp>
        <p:nvSpPr>
          <p:cNvPr id="303" name="Google Shape;303;p33"/>
          <p:cNvSpPr txBox="1"/>
          <p:nvPr/>
        </p:nvSpPr>
        <p:spPr>
          <a:xfrm>
            <a:off x="2863650" y="2956900"/>
            <a:ext cx="34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3"/>
              </a:rPr>
              <a:t>https://github.com/jiegu6617/CSCI3033</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12875" y="638225"/>
            <a:ext cx="7038900" cy="6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Executive Summary</a:t>
            </a:r>
            <a:endParaRPr sz="1400"/>
          </a:p>
        </p:txBody>
      </p:sp>
      <p:sp>
        <p:nvSpPr>
          <p:cNvPr id="146" name="Google Shape;146;p15"/>
          <p:cNvSpPr txBox="1"/>
          <p:nvPr>
            <p:ph idx="1" type="body"/>
          </p:nvPr>
        </p:nvSpPr>
        <p:spPr>
          <a:xfrm>
            <a:off x="1137650" y="1482925"/>
            <a:ext cx="77484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Goal: accurately classify the status of the driver given the photo.</a:t>
            </a:r>
            <a:endParaRPr sz="1500"/>
          </a:p>
          <a:p>
            <a:pPr indent="-323850" lvl="0" marL="457200" rtl="0" algn="l">
              <a:spcBef>
                <a:spcPts val="0"/>
              </a:spcBef>
              <a:spcAft>
                <a:spcPts val="0"/>
              </a:spcAft>
              <a:buSzPts val="1500"/>
              <a:buChar char="●"/>
            </a:pPr>
            <a:r>
              <a:rPr lang="en" sz="1500"/>
              <a:t>Approach: used pre-trained networks to help with the prediction.</a:t>
            </a:r>
            <a:endParaRPr sz="1500"/>
          </a:p>
          <a:p>
            <a:pPr indent="-323850" lvl="0" marL="457200" rtl="0" algn="l">
              <a:spcBef>
                <a:spcPts val="0"/>
              </a:spcBef>
              <a:spcAft>
                <a:spcPts val="0"/>
              </a:spcAft>
              <a:buSzPts val="1500"/>
              <a:buChar char="●"/>
            </a:pPr>
            <a:r>
              <a:rPr lang="en" sz="1500"/>
              <a:t>Value: prevent accidents due to distracted driving.</a:t>
            </a:r>
            <a:endParaRPr sz="1500"/>
          </a:p>
        </p:txBody>
      </p:sp>
      <p:pic>
        <p:nvPicPr>
          <p:cNvPr id="147" name="Google Shape;147;p15"/>
          <p:cNvPicPr preferRelativeResize="0"/>
          <p:nvPr/>
        </p:nvPicPr>
        <p:blipFill>
          <a:blip r:embed="rId3">
            <a:alphaModFix/>
          </a:blip>
          <a:stretch>
            <a:fillRect/>
          </a:stretch>
        </p:blipFill>
        <p:spPr>
          <a:xfrm>
            <a:off x="1751725" y="2675200"/>
            <a:ext cx="5339651" cy="216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51846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Problem Motivation</a:t>
            </a:r>
            <a:endParaRPr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640275"/>
            <a:ext cx="70389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Problem Motivation</a:t>
            </a:r>
            <a:endParaRPr sz="2020"/>
          </a:p>
        </p:txBody>
      </p:sp>
      <p:sp>
        <p:nvSpPr>
          <p:cNvPr id="158" name="Google Shape;158;p17"/>
          <p:cNvSpPr txBox="1"/>
          <p:nvPr>
            <p:ph idx="1" type="body"/>
          </p:nvPr>
        </p:nvSpPr>
        <p:spPr>
          <a:xfrm>
            <a:off x="1062425" y="1932725"/>
            <a:ext cx="7129200" cy="2562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National Highway Traffic Safety Administration (NHTSA) reported that 4410  people died in motor vehicle crashes in 2018 which is due to distracted driving.</a:t>
            </a:r>
            <a:endParaRPr sz="1700"/>
          </a:p>
          <a:p>
            <a:pPr indent="-336550" lvl="0" marL="457200" rtl="0" algn="l">
              <a:spcBef>
                <a:spcPts val="0"/>
              </a:spcBef>
              <a:spcAft>
                <a:spcPts val="0"/>
              </a:spcAft>
              <a:buSzPts val="1700"/>
              <a:buChar char="●"/>
            </a:pPr>
            <a:r>
              <a:rPr lang="en" sz="1700"/>
              <a:t>Many states now have laws against texting, talking on a cell phone, and other distractions while driving.</a:t>
            </a:r>
            <a:endParaRPr sz="1700"/>
          </a:p>
          <a:p>
            <a:pPr indent="-336550" lvl="0" marL="457200" rtl="0" algn="l">
              <a:spcBef>
                <a:spcPts val="0"/>
              </a:spcBef>
              <a:spcAft>
                <a:spcPts val="0"/>
              </a:spcAft>
              <a:buSzPts val="1700"/>
              <a:buChar char="●"/>
            </a:pPr>
            <a:r>
              <a:rPr lang="en" sz="1700"/>
              <a:t>Computer vision can help prevent accidents caused by distracted driving  by sending a timely alert.</a:t>
            </a:r>
            <a:endParaRPr sz="1700"/>
          </a:p>
        </p:txBody>
      </p:sp>
      <p:pic>
        <p:nvPicPr>
          <p:cNvPr id="159" name="Google Shape;159;p17"/>
          <p:cNvPicPr preferRelativeResize="0"/>
          <p:nvPr/>
        </p:nvPicPr>
        <p:blipFill>
          <a:blip r:embed="rId3">
            <a:alphaModFix/>
          </a:blip>
          <a:stretch>
            <a:fillRect/>
          </a:stretch>
        </p:blipFill>
        <p:spPr>
          <a:xfrm rot="794075">
            <a:off x="5481727" y="677101"/>
            <a:ext cx="3176872" cy="903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23850" y="2053000"/>
            <a:ext cx="51846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Background Work</a:t>
            </a:r>
            <a:endParaRPr sz="3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628825"/>
            <a:ext cx="5971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50"/>
              <a:t>Background Work</a:t>
            </a:r>
            <a:endParaRPr sz="1460"/>
          </a:p>
        </p:txBody>
      </p:sp>
      <p:sp>
        <p:nvSpPr>
          <p:cNvPr id="170" name="Google Shape;170;p19"/>
          <p:cNvSpPr txBox="1"/>
          <p:nvPr>
            <p:ph idx="1" type="body"/>
          </p:nvPr>
        </p:nvSpPr>
        <p:spPr>
          <a:xfrm>
            <a:off x="1071825" y="1595750"/>
            <a:ext cx="7391100" cy="3406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Blog post on how to do transfer learning using MobileNet:</a:t>
            </a:r>
            <a:endParaRPr/>
          </a:p>
          <a:p>
            <a:pPr indent="0" lvl="0" marL="457200" rtl="0" algn="l">
              <a:spcBef>
                <a:spcPts val="1200"/>
              </a:spcBef>
              <a:spcAft>
                <a:spcPts val="0"/>
              </a:spcAft>
              <a:buNone/>
            </a:pPr>
            <a:r>
              <a:rPr lang="en"/>
              <a:t>https://towardsdatascience.com/transfer-learning-using-mobilenet-and-keras-c75daf7ff299</a:t>
            </a:r>
            <a:endParaRPr/>
          </a:p>
          <a:p>
            <a:pPr indent="-311150" lvl="0" marL="457200" rtl="0" algn="l">
              <a:spcBef>
                <a:spcPts val="1200"/>
              </a:spcBef>
              <a:spcAft>
                <a:spcPts val="0"/>
              </a:spcAft>
              <a:buSzPts val="1300"/>
              <a:buChar char="❏"/>
            </a:pPr>
            <a:r>
              <a:rPr lang="en"/>
              <a:t>Transfer learning approach:</a:t>
            </a:r>
            <a:endParaRPr/>
          </a:p>
          <a:p>
            <a:pPr indent="0" lvl="0" marL="457200" rtl="0" algn="l">
              <a:spcBef>
                <a:spcPts val="1200"/>
              </a:spcBef>
              <a:spcAft>
                <a:spcPts val="0"/>
              </a:spcAft>
              <a:buNone/>
            </a:pPr>
            <a:r>
              <a:rPr lang="en"/>
              <a:t>https://towardsdatascience.com/transfer-learning-from-pre-trained-models-f2393f124751</a:t>
            </a:r>
            <a:endParaRPr/>
          </a:p>
          <a:p>
            <a:pPr indent="-311150" lvl="0" marL="457200" rtl="0" algn="l">
              <a:spcBef>
                <a:spcPts val="1200"/>
              </a:spcBef>
              <a:spcAft>
                <a:spcPts val="0"/>
              </a:spcAft>
              <a:buSzPts val="1300"/>
              <a:buChar char="❏"/>
            </a:pPr>
            <a:r>
              <a:rPr lang="en"/>
              <a:t>Extra layers for transfer learning:</a:t>
            </a:r>
            <a:endParaRPr/>
          </a:p>
          <a:p>
            <a:pPr indent="0" lvl="0" marL="457200" rtl="0" algn="l">
              <a:spcBef>
                <a:spcPts val="1200"/>
              </a:spcBef>
              <a:spcAft>
                <a:spcPts val="0"/>
              </a:spcAft>
              <a:buNone/>
            </a:pPr>
            <a:r>
              <a:rPr lang="en"/>
              <a:t>https://machinelearningmastery.com/how-to-improve-performance-with-transfer-learning-for-deep-learning-neural-networks/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23850" y="2053000"/>
            <a:ext cx="51846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Technical Challenges</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97500" y="5730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Challenges: </a:t>
            </a:r>
            <a:endParaRPr sz="2500"/>
          </a:p>
        </p:txBody>
      </p:sp>
      <p:sp>
        <p:nvSpPr>
          <p:cNvPr id="181" name="Google Shape;181;p21"/>
          <p:cNvSpPr/>
          <p:nvPr/>
        </p:nvSpPr>
        <p:spPr>
          <a:xfrm>
            <a:off x="4608813" y="1767900"/>
            <a:ext cx="902700" cy="4512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2118350" y="1626750"/>
            <a:ext cx="2007600" cy="733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Problem:</a:t>
            </a:r>
            <a:endParaRPr b="1">
              <a:solidFill>
                <a:schemeClr val="lt1"/>
              </a:solidFill>
            </a:endParaRPr>
          </a:p>
          <a:p>
            <a:pPr indent="0" lvl="0" marL="0" rtl="0" algn="l">
              <a:spcBef>
                <a:spcPts val="0"/>
              </a:spcBef>
              <a:spcAft>
                <a:spcPts val="0"/>
              </a:spcAft>
              <a:buNone/>
            </a:pPr>
            <a:r>
              <a:rPr b="1" lang="en">
                <a:solidFill>
                  <a:schemeClr val="lt1"/>
                </a:solidFill>
              </a:rPr>
              <a:t>Data Leakage </a:t>
            </a:r>
            <a:endParaRPr b="1">
              <a:solidFill>
                <a:schemeClr val="lt1"/>
              </a:solidFill>
            </a:endParaRPr>
          </a:p>
        </p:txBody>
      </p:sp>
      <p:sp>
        <p:nvSpPr>
          <p:cNvPr id="183" name="Google Shape;183;p21"/>
          <p:cNvSpPr/>
          <p:nvPr/>
        </p:nvSpPr>
        <p:spPr>
          <a:xfrm>
            <a:off x="5994375" y="1626750"/>
            <a:ext cx="20076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Solution:</a:t>
            </a:r>
            <a:endParaRPr b="1">
              <a:solidFill>
                <a:schemeClr val="lt1"/>
              </a:solidFill>
            </a:endParaRPr>
          </a:p>
          <a:p>
            <a:pPr indent="0" lvl="0" marL="0" rtl="0" algn="l">
              <a:spcBef>
                <a:spcPts val="0"/>
              </a:spcBef>
              <a:spcAft>
                <a:spcPts val="0"/>
              </a:spcAft>
              <a:buNone/>
            </a:pPr>
            <a:r>
              <a:rPr b="1" lang="en">
                <a:solidFill>
                  <a:schemeClr val="lt1"/>
                </a:solidFill>
              </a:rPr>
              <a:t>Split based on Id</a:t>
            </a:r>
            <a:endParaRPr b="1">
              <a:solidFill>
                <a:schemeClr val="lt1"/>
              </a:solidFill>
            </a:endParaRPr>
          </a:p>
        </p:txBody>
      </p:sp>
      <p:sp>
        <p:nvSpPr>
          <p:cNvPr id="184" name="Google Shape;184;p21"/>
          <p:cNvSpPr/>
          <p:nvPr/>
        </p:nvSpPr>
        <p:spPr>
          <a:xfrm>
            <a:off x="3097275" y="2904325"/>
            <a:ext cx="902700" cy="4512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19813" y="2763175"/>
            <a:ext cx="2181600" cy="733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Problem:</a:t>
            </a:r>
            <a:endParaRPr b="1">
              <a:solidFill>
                <a:schemeClr val="lt1"/>
              </a:solidFill>
            </a:endParaRPr>
          </a:p>
          <a:p>
            <a:pPr indent="0" lvl="0" marL="0" rtl="0" algn="l">
              <a:spcBef>
                <a:spcPts val="0"/>
              </a:spcBef>
              <a:spcAft>
                <a:spcPts val="0"/>
              </a:spcAft>
              <a:buNone/>
            </a:pPr>
            <a:r>
              <a:rPr b="1" lang="en">
                <a:solidFill>
                  <a:schemeClr val="lt1"/>
                </a:solidFill>
              </a:rPr>
              <a:t>Limited training set</a:t>
            </a:r>
            <a:endParaRPr b="1">
              <a:solidFill>
                <a:schemeClr val="lt1"/>
              </a:solidFill>
            </a:endParaRPr>
          </a:p>
        </p:txBody>
      </p:sp>
      <p:sp>
        <p:nvSpPr>
          <p:cNvPr id="186" name="Google Shape;186;p21"/>
          <p:cNvSpPr/>
          <p:nvPr/>
        </p:nvSpPr>
        <p:spPr>
          <a:xfrm>
            <a:off x="4395838" y="2763175"/>
            <a:ext cx="20478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Solution:</a:t>
            </a:r>
            <a:endParaRPr b="1">
              <a:solidFill>
                <a:schemeClr val="lt1"/>
              </a:solidFill>
            </a:endParaRPr>
          </a:p>
          <a:p>
            <a:pPr indent="0" lvl="0" marL="0" rtl="0" algn="l">
              <a:spcBef>
                <a:spcPts val="0"/>
              </a:spcBef>
              <a:spcAft>
                <a:spcPts val="0"/>
              </a:spcAft>
              <a:buNone/>
            </a:pPr>
            <a:r>
              <a:rPr b="1" lang="en">
                <a:solidFill>
                  <a:schemeClr val="lt1"/>
                </a:solidFill>
              </a:rPr>
              <a:t>Transfer learning</a:t>
            </a:r>
            <a:endParaRPr b="1">
              <a:solidFill>
                <a:schemeClr val="lt1"/>
              </a:solidFill>
            </a:endParaRPr>
          </a:p>
        </p:txBody>
      </p:sp>
      <p:sp>
        <p:nvSpPr>
          <p:cNvPr id="187" name="Google Shape;187;p21"/>
          <p:cNvSpPr/>
          <p:nvPr/>
        </p:nvSpPr>
        <p:spPr>
          <a:xfrm>
            <a:off x="4234338" y="4040750"/>
            <a:ext cx="902700" cy="451200"/>
          </a:xfrm>
          <a:prstGeom prst="rightArrow">
            <a:avLst>
              <a:gd fmla="val 50000" name="adj1"/>
              <a:gd fmla="val 50000" name="adj2"/>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618163" y="3899600"/>
            <a:ext cx="2275200" cy="7335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Problem:</a:t>
            </a:r>
            <a:endParaRPr b="1">
              <a:solidFill>
                <a:schemeClr val="lt1"/>
              </a:solidFill>
            </a:endParaRPr>
          </a:p>
          <a:p>
            <a:pPr indent="0" lvl="0" marL="0" rtl="0" algn="l">
              <a:spcBef>
                <a:spcPts val="0"/>
              </a:spcBef>
              <a:spcAft>
                <a:spcPts val="0"/>
              </a:spcAft>
              <a:buNone/>
            </a:pPr>
            <a:r>
              <a:rPr b="1" lang="en">
                <a:solidFill>
                  <a:schemeClr val="lt1"/>
                </a:solidFill>
              </a:rPr>
              <a:t>Low Transferability</a:t>
            </a:r>
            <a:endParaRPr b="1">
              <a:solidFill>
                <a:schemeClr val="lt1"/>
              </a:solidFill>
            </a:endParaRPr>
          </a:p>
        </p:txBody>
      </p:sp>
      <p:sp>
        <p:nvSpPr>
          <p:cNvPr id="189" name="Google Shape;189;p21"/>
          <p:cNvSpPr/>
          <p:nvPr/>
        </p:nvSpPr>
        <p:spPr>
          <a:xfrm>
            <a:off x="5478025" y="3899600"/>
            <a:ext cx="2007600" cy="7335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Solution:</a:t>
            </a:r>
            <a:endParaRPr b="1">
              <a:solidFill>
                <a:schemeClr val="lt1"/>
              </a:solidFill>
            </a:endParaRPr>
          </a:p>
          <a:p>
            <a:pPr indent="0" lvl="0" marL="0" rtl="0" algn="l">
              <a:spcBef>
                <a:spcPts val="0"/>
              </a:spcBef>
              <a:spcAft>
                <a:spcPts val="0"/>
              </a:spcAft>
              <a:buNone/>
            </a:pPr>
            <a:r>
              <a:rPr b="1" lang="en">
                <a:solidFill>
                  <a:schemeClr val="lt1"/>
                </a:solidFill>
              </a:rPr>
              <a:t>Finetune &amp; source model selection</a:t>
            </a:r>
            <a:endParaRPr b="1">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